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1" d="100"/>
          <a:sy n="81" d="100"/>
        </p:scale>
        <p:origin x="25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CF949-82A8-4D43-B2D2-298209511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C52135-0B6B-4118-A9A5-C6C57DF4B6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98B040-133D-479C-80AD-E5D28DE66E14}"/>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5" name="Footer Placeholder 4">
            <a:extLst>
              <a:ext uri="{FF2B5EF4-FFF2-40B4-BE49-F238E27FC236}">
                <a16:creationId xmlns:a16="http://schemas.microsoft.com/office/drawing/2014/main" id="{D4DDB69C-B911-4FD0-BE7D-EDCFF18F9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38F487-2744-4BDE-AFD5-2A44AB0E1202}"/>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3671652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927BE-0149-471C-ACBE-21CECBD748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E7544D-8F7D-46A3-A631-00A4AC5B4F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D97C46-B515-4D96-8545-D2CEAB1D7A80}"/>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5" name="Footer Placeholder 4">
            <a:extLst>
              <a:ext uri="{FF2B5EF4-FFF2-40B4-BE49-F238E27FC236}">
                <a16:creationId xmlns:a16="http://schemas.microsoft.com/office/drawing/2014/main" id="{AE5E9F3C-EBE2-4AAB-B788-A0CF331033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A126B5-348D-4473-9EC3-AF1A38E332AF}"/>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37110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A0BAA2-831A-4F56-AE54-32C33849C9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A7F6C8-51F9-4828-B472-132631CEBD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6DFF18-D3FC-4F1A-A7A1-03457221CB60}"/>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5" name="Footer Placeholder 4">
            <a:extLst>
              <a:ext uri="{FF2B5EF4-FFF2-40B4-BE49-F238E27FC236}">
                <a16:creationId xmlns:a16="http://schemas.microsoft.com/office/drawing/2014/main" id="{59E447AE-5D4C-4A08-8719-3954A7A523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1F03A9-A49E-4330-BBFC-171073986E88}"/>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386274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6C826-8D05-411C-8C24-807C3B263F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807FC6-D524-4E47-8903-2B11F6AFF0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B91678-220C-4C0F-A853-D526684B690F}"/>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5" name="Footer Placeholder 4">
            <a:extLst>
              <a:ext uri="{FF2B5EF4-FFF2-40B4-BE49-F238E27FC236}">
                <a16:creationId xmlns:a16="http://schemas.microsoft.com/office/drawing/2014/main" id="{9C27F644-243B-4D7F-8695-070321C948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F8B939-0762-4716-9584-D06F66D6AD24}"/>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1063237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52C97-6197-411A-A8FE-F675B5EA77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2C3C2B-C515-4E57-9505-2C8DF2BB77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9FCA65-37E4-444E-A8EA-75FBF4DF5EDE}"/>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5" name="Footer Placeholder 4">
            <a:extLst>
              <a:ext uri="{FF2B5EF4-FFF2-40B4-BE49-F238E27FC236}">
                <a16:creationId xmlns:a16="http://schemas.microsoft.com/office/drawing/2014/main" id="{1007723B-11DF-4E80-A77D-E0F8EA56A2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E77B2-E8AE-48E0-A086-10CF54E14079}"/>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612526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3F165-1D7E-46F1-A9EF-E447A10F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377E34-BFEE-4FA0-B906-FE4AAF37FB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3D7903-D50C-4677-8B19-3179F94F02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475777-2DEF-40E5-8AF9-93D4EBB2D6EA}"/>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6" name="Footer Placeholder 5">
            <a:extLst>
              <a:ext uri="{FF2B5EF4-FFF2-40B4-BE49-F238E27FC236}">
                <a16:creationId xmlns:a16="http://schemas.microsoft.com/office/drawing/2014/main" id="{97B5CAB9-9984-4782-9ECB-7787797E8E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CB4E04-D3BF-4A36-9624-95F18D665889}"/>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344968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FE024-B90A-4859-88F5-0733CEC184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A7D706-6BFB-460E-BF0F-097E30772B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31A8BF-1FC0-4C5B-A809-A02881AD3E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2699FB-DCAC-469E-BD1F-DFEB69E360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D1D17B-D75D-4506-9F47-ECA77AE934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108F45-166E-49DC-9D75-B8D8F41D75A5}"/>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8" name="Footer Placeholder 7">
            <a:extLst>
              <a:ext uri="{FF2B5EF4-FFF2-40B4-BE49-F238E27FC236}">
                <a16:creationId xmlns:a16="http://schemas.microsoft.com/office/drawing/2014/main" id="{34B2E400-0016-4D23-9015-792F5AB092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661B65-023B-4F8F-8FEB-7B3C59077DB9}"/>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386806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4098-0BB1-418D-8502-0DCFF93134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88010E-84FF-4EF6-85AE-DBF6BA6F1DCB}"/>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4" name="Footer Placeholder 3">
            <a:extLst>
              <a:ext uri="{FF2B5EF4-FFF2-40B4-BE49-F238E27FC236}">
                <a16:creationId xmlns:a16="http://schemas.microsoft.com/office/drawing/2014/main" id="{DBF4FE6B-C7AA-4A2A-8D29-30FC4A4FF9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F93883-B05B-4171-B9F6-E024D2EAE37D}"/>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2008570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7E8DAB-BD9B-4875-843E-9BCE59FD6F27}"/>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3" name="Footer Placeholder 2">
            <a:extLst>
              <a:ext uri="{FF2B5EF4-FFF2-40B4-BE49-F238E27FC236}">
                <a16:creationId xmlns:a16="http://schemas.microsoft.com/office/drawing/2014/main" id="{00EC9230-6B3E-46F4-B284-562A84429C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4C970E-F602-4347-9229-EE9CD63E0332}"/>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1297364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3B36B-5637-4F01-BE08-30A478F4BF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3C9356-4DEC-4569-A664-F4D06E3034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9905E0-28DB-4326-830D-1D63173BE5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E7C9FB-529A-45E3-A93B-9C513CC44AFE}"/>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6" name="Footer Placeholder 5">
            <a:extLst>
              <a:ext uri="{FF2B5EF4-FFF2-40B4-BE49-F238E27FC236}">
                <a16:creationId xmlns:a16="http://schemas.microsoft.com/office/drawing/2014/main" id="{5DC2287C-85F6-4678-9BD9-311F50E700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851963-2F05-46C0-8BB6-526CFC48AA17}"/>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554632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CB248-51D5-4CCE-AFB2-3DACA2643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45608C-0493-4D71-A0E6-E890E689B7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35BB23-1AEF-4798-B65E-BA9CD23C2B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6F086F-7586-480C-A7B3-F6E02C96823A}"/>
              </a:ext>
            </a:extLst>
          </p:cNvPr>
          <p:cNvSpPr>
            <a:spLocks noGrp="1"/>
          </p:cNvSpPr>
          <p:nvPr>
            <p:ph type="dt" sz="half" idx="10"/>
          </p:nvPr>
        </p:nvSpPr>
        <p:spPr/>
        <p:txBody>
          <a:bodyPr/>
          <a:lstStyle/>
          <a:p>
            <a:fld id="{542B0D74-1FF0-4932-AB39-170D8B2EF594}" type="datetimeFigureOut">
              <a:rPr lang="en-US" smtClean="0"/>
              <a:t>3/27/2022</a:t>
            </a:fld>
            <a:endParaRPr lang="en-US"/>
          </a:p>
        </p:txBody>
      </p:sp>
      <p:sp>
        <p:nvSpPr>
          <p:cNvPr id="6" name="Footer Placeholder 5">
            <a:extLst>
              <a:ext uri="{FF2B5EF4-FFF2-40B4-BE49-F238E27FC236}">
                <a16:creationId xmlns:a16="http://schemas.microsoft.com/office/drawing/2014/main" id="{0E2B98CF-8BF3-4539-8B37-F21DAC3EDE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F71518-0F8A-4F05-B5C0-D7628B8C159D}"/>
              </a:ext>
            </a:extLst>
          </p:cNvPr>
          <p:cNvSpPr>
            <a:spLocks noGrp="1"/>
          </p:cNvSpPr>
          <p:nvPr>
            <p:ph type="sldNum" sz="quarter" idx="12"/>
          </p:nvPr>
        </p:nvSpPr>
        <p:spPr/>
        <p:txBody>
          <a:bodyPr/>
          <a:lstStyle/>
          <a:p>
            <a:fld id="{ECFCC94C-2CA7-4CFB-A5A1-AA551772B686}" type="slidenum">
              <a:rPr lang="en-US" smtClean="0"/>
              <a:t>‹#›</a:t>
            </a:fld>
            <a:endParaRPr lang="en-US"/>
          </a:p>
        </p:txBody>
      </p:sp>
    </p:spTree>
    <p:extLst>
      <p:ext uri="{BB962C8B-B14F-4D97-AF65-F5344CB8AC3E}">
        <p14:creationId xmlns:p14="http://schemas.microsoft.com/office/powerpoint/2010/main" val="3099075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3BE7B0-DB44-4C22-ABB7-8442BAA0F0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08B541-BE61-4D38-AAD6-8D35F0998A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0A4BC3-B86A-446F-906E-72B790291A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B0D74-1FF0-4932-AB39-170D8B2EF594}" type="datetimeFigureOut">
              <a:rPr lang="en-US" smtClean="0"/>
              <a:t>3/27/2022</a:t>
            </a:fld>
            <a:endParaRPr lang="en-US"/>
          </a:p>
        </p:txBody>
      </p:sp>
      <p:sp>
        <p:nvSpPr>
          <p:cNvPr id="5" name="Footer Placeholder 4">
            <a:extLst>
              <a:ext uri="{FF2B5EF4-FFF2-40B4-BE49-F238E27FC236}">
                <a16:creationId xmlns:a16="http://schemas.microsoft.com/office/drawing/2014/main" id="{0089C0EA-BB76-47C6-AD28-07C99876A5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9D67F9-88D2-4699-9640-12C11E3E50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CC94C-2CA7-4CFB-A5A1-AA551772B686}" type="slidenum">
              <a:rPr lang="en-US" smtClean="0"/>
              <a:t>‹#›</a:t>
            </a:fld>
            <a:endParaRPr lang="en-US"/>
          </a:p>
        </p:txBody>
      </p:sp>
    </p:spTree>
    <p:extLst>
      <p:ext uri="{BB962C8B-B14F-4D97-AF65-F5344CB8AC3E}">
        <p14:creationId xmlns:p14="http://schemas.microsoft.com/office/powerpoint/2010/main" val="419015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13195-2EAE-4828-8D73-84EF59C21285}"/>
              </a:ext>
            </a:extLst>
          </p:cNvPr>
          <p:cNvSpPr>
            <a:spLocks noGrp="1"/>
          </p:cNvSpPr>
          <p:nvPr>
            <p:ph type="ctrTitle"/>
          </p:nvPr>
        </p:nvSpPr>
        <p:spPr>
          <a:xfrm>
            <a:off x="2793488" y="533142"/>
            <a:ext cx="5361708" cy="1039092"/>
          </a:xfrm>
        </p:spPr>
        <p:txBody>
          <a:bodyPr>
            <a:noAutofit/>
          </a:bodyPr>
          <a:lstStyle/>
          <a:p>
            <a:r>
              <a:rPr lang="en-US" sz="3600" b="1" dirty="0"/>
              <a:t>Les </a:t>
            </a:r>
            <a:r>
              <a:rPr lang="en-US" sz="3600" b="1" dirty="0" err="1"/>
              <a:t>pâtisseries</a:t>
            </a:r>
            <a:r>
              <a:rPr lang="en-US" sz="3600" b="1" dirty="0"/>
              <a:t> Livre p.68-69</a:t>
            </a:r>
            <a:br>
              <a:rPr lang="en-US" sz="3600" b="1" dirty="0"/>
            </a:br>
            <a:r>
              <a:rPr lang="en-US" sz="3600" b="1" dirty="0" err="1">
                <a:solidFill>
                  <a:srgbClr val="FF0000"/>
                </a:solidFill>
              </a:rPr>
              <a:t>corrigé</a:t>
            </a:r>
            <a:r>
              <a:rPr lang="en-US" sz="3600" b="1" dirty="0">
                <a:solidFill>
                  <a:srgbClr val="FF0000"/>
                </a:solidFill>
              </a:rPr>
              <a:t> (Au Coeur du </a:t>
            </a:r>
            <a:r>
              <a:rPr lang="en-US" sz="3600" b="1" dirty="0" err="1">
                <a:solidFill>
                  <a:srgbClr val="FF0000"/>
                </a:solidFill>
              </a:rPr>
              <a:t>texte</a:t>
            </a:r>
            <a:r>
              <a:rPr lang="en-US" sz="3600" b="1" dirty="0">
                <a:solidFill>
                  <a:srgbClr val="FF0000"/>
                </a:solidFill>
              </a:rPr>
              <a:t>)</a:t>
            </a:r>
            <a:br>
              <a:rPr lang="en-US" sz="3600" b="1" dirty="0">
                <a:solidFill>
                  <a:srgbClr val="FF0000"/>
                </a:solidFill>
              </a:rPr>
            </a:br>
            <a:endParaRPr lang="en-US" sz="3600" b="1" dirty="0">
              <a:solidFill>
                <a:srgbClr val="FF0000"/>
              </a:solidFill>
            </a:endParaRPr>
          </a:p>
        </p:txBody>
      </p:sp>
      <p:sp>
        <p:nvSpPr>
          <p:cNvPr id="3" name="Subtitle 2">
            <a:extLst>
              <a:ext uri="{FF2B5EF4-FFF2-40B4-BE49-F238E27FC236}">
                <a16:creationId xmlns:a16="http://schemas.microsoft.com/office/drawing/2014/main" id="{D6CDB82D-E5DD-4903-88F6-E405A1F8EAD2}"/>
              </a:ext>
            </a:extLst>
          </p:cNvPr>
          <p:cNvSpPr>
            <a:spLocks noGrp="1"/>
          </p:cNvSpPr>
          <p:nvPr>
            <p:ph type="subTitle" idx="1"/>
          </p:nvPr>
        </p:nvSpPr>
        <p:spPr>
          <a:xfrm>
            <a:off x="235015" y="1052688"/>
            <a:ext cx="12302836" cy="1655762"/>
          </a:xfrm>
        </p:spPr>
        <p:txBody>
          <a:bodyPr>
            <a:normAutofit fontScale="25000" lnSpcReduction="20000"/>
          </a:bodyPr>
          <a:lstStyle/>
          <a:p>
            <a:pPr algn="l"/>
            <a:r>
              <a:rPr lang="en-US" sz="9600" dirty="0"/>
              <a:t>N.1 </a:t>
            </a:r>
            <a:r>
              <a:rPr lang="en-US" sz="9600" dirty="0">
                <a:solidFill>
                  <a:srgbClr val="FF0000"/>
                </a:solidFill>
              </a:rPr>
              <a:t>Les indices </a:t>
            </a:r>
            <a:r>
              <a:rPr lang="en-US" sz="9600" dirty="0" err="1">
                <a:solidFill>
                  <a:srgbClr val="FF0000"/>
                </a:solidFill>
              </a:rPr>
              <a:t>sont</a:t>
            </a:r>
            <a:r>
              <a:rPr lang="en-US" sz="9600" dirty="0">
                <a:solidFill>
                  <a:srgbClr val="FF0000"/>
                </a:solidFill>
              </a:rPr>
              <a:t>: </a:t>
            </a:r>
            <a:r>
              <a:rPr lang="en-US" sz="9600" dirty="0" err="1">
                <a:solidFill>
                  <a:srgbClr val="FF0000"/>
                </a:solidFill>
              </a:rPr>
              <a:t>Djeha</a:t>
            </a:r>
            <a:r>
              <a:rPr lang="en-US" sz="9600" dirty="0">
                <a:solidFill>
                  <a:srgbClr val="FF0000"/>
                </a:solidFill>
              </a:rPr>
              <a:t>, le </a:t>
            </a:r>
            <a:r>
              <a:rPr lang="en-US" sz="9600" dirty="0" err="1">
                <a:solidFill>
                  <a:srgbClr val="FF0000"/>
                </a:solidFill>
              </a:rPr>
              <a:t>prénom</a:t>
            </a:r>
            <a:r>
              <a:rPr lang="en-US" sz="9600" dirty="0">
                <a:solidFill>
                  <a:srgbClr val="FF0000"/>
                </a:solidFill>
              </a:rPr>
              <a:t> du </a:t>
            </a:r>
            <a:r>
              <a:rPr lang="en-US" sz="9600" dirty="0" err="1">
                <a:solidFill>
                  <a:srgbClr val="FF0000"/>
                </a:solidFill>
              </a:rPr>
              <a:t>personnage</a:t>
            </a:r>
            <a:r>
              <a:rPr lang="en-US" sz="9600" dirty="0">
                <a:solidFill>
                  <a:srgbClr val="FF0000"/>
                </a:solidFill>
              </a:rPr>
              <a:t> principal et le </a:t>
            </a:r>
            <a:r>
              <a:rPr lang="en-US" sz="9600" dirty="0" err="1">
                <a:solidFill>
                  <a:srgbClr val="FF0000"/>
                </a:solidFill>
              </a:rPr>
              <a:t>juron</a:t>
            </a:r>
            <a:r>
              <a:rPr lang="en-US" sz="9600" dirty="0">
                <a:solidFill>
                  <a:srgbClr val="FF0000"/>
                </a:solidFill>
              </a:rPr>
              <a:t>(Par Allah)</a:t>
            </a:r>
          </a:p>
          <a:p>
            <a:pPr algn="l"/>
            <a:r>
              <a:rPr lang="en-US" sz="9600" dirty="0"/>
              <a:t>N.2</a:t>
            </a:r>
            <a:r>
              <a:rPr lang="en-US" sz="9600" dirty="0">
                <a:solidFill>
                  <a:srgbClr val="FF0000"/>
                </a:solidFill>
              </a:rPr>
              <a:t> </a:t>
            </a:r>
            <a:r>
              <a:rPr lang="en-US" sz="9600" dirty="0" err="1">
                <a:solidFill>
                  <a:srgbClr val="FF0000"/>
                </a:solidFill>
              </a:rPr>
              <a:t>Djeha</a:t>
            </a:r>
            <a:r>
              <a:rPr lang="en-US" sz="9600" dirty="0">
                <a:solidFill>
                  <a:srgbClr val="FF0000"/>
                </a:solidFill>
              </a:rPr>
              <a:t> </a:t>
            </a:r>
            <a:r>
              <a:rPr lang="en-US" sz="9600" dirty="0" err="1">
                <a:solidFill>
                  <a:srgbClr val="FF0000"/>
                </a:solidFill>
              </a:rPr>
              <a:t>est</a:t>
            </a:r>
            <a:r>
              <a:rPr lang="en-US" sz="9600" dirty="0">
                <a:solidFill>
                  <a:srgbClr val="FF0000"/>
                </a:solidFill>
              </a:rPr>
              <a:t> le </a:t>
            </a:r>
            <a:r>
              <a:rPr lang="en-US" sz="9600" dirty="0" err="1">
                <a:solidFill>
                  <a:srgbClr val="FF0000"/>
                </a:solidFill>
              </a:rPr>
              <a:t>personnage</a:t>
            </a:r>
            <a:r>
              <a:rPr lang="en-US" sz="9600" dirty="0">
                <a:solidFill>
                  <a:srgbClr val="FF0000"/>
                </a:solidFill>
              </a:rPr>
              <a:t> principal car il </a:t>
            </a:r>
            <a:r>
              <a:rPr lang="en-US" sz="9600" dirty="0" err="1">
                <a:solidFill>
                  <a:srgbClr val="FF0000"/>
                </a:solidFill>
              </a:rPr>
              <a:t>est</a:t>
            </a:r>
            <a:r>
              <a:rPr lang="en-US" sz="9600" dirty="0">
                <a:solidFill>
                  <a:srgbClr val="FF0000"/>
                </a:solidFill>
              </a:rPr>
              <a:t> le </a:t>
            </a:r>
            <a:r>
              <a:rPr lang="en-US" sz="9600" dirty="0" err="1">
                <a:solidFill>
                  <a:srgbClr val="FF0000"/>
                </a:solidFill>
              </a:rPr>
              <a:t>héros</a:t>
            </a:r>
            <a:r>
              <a:rPr lang="en-US" sz="9600" dirty="0">
                <a:solidFill>
                  <a:srgbClr val="FF0000"/>
                </a:solidFill>
              </a:rPr>
              <a:t> et </a:t>
            </a:r>
            <a:r>
              <a:rPr lang="en-US" sz="9600" dirty="0" err="1">
                <a:solidFill>
                  <a:srgbClr val="FF0000"/>
                </a:solidFill>
              </a:rPr>
              <a:t>tous</a:t>
            </a:r>
            <a:r>
              <a:rPr lang="en-US" sz="9600" dirty="0">
                <a:solidFill>
                  <a:srgbClr val="FF0000"/>
                </a:solidFill>
              </a:rPr>
              <a:t> les actions se </a:t>
            </a:r>
            <a:r>
              <a:rPr lang="en-US" sz="9600" dirty="0" err="1">
                <a:solidFill>
                  <a:srgbClr val="FF0000"/>
                </a:solidFill>
              </a:rPr>
              <a:t>déroulent</a:t>
            </a:r>
            <a:r>
              <a:rPr lang="en-US" sz="9600" dirty="0">
                <a:solidFill>
                  <a:srgbClr val="FF0000"/>
                </a:solidFill>
              </a:rPr>
              <a:t> </a:t>
            </a:r>
            <a:r>
              <a:rPr lang="en-US" sz="9600" dirty="0" err="1">
                <a:solidFill>
                  <a:srgbClr val="FF0000"/>
                </a:solidFill>
              </a:rPr>
              <a:t>autour</a:t>
            </a:r>
            <a:r>
              <a:rPr lang="en-US" sz="9600" dirty="0">
                <a:solidFill>
                  <a:srgbClr val="FF0000"/>
                </a:solidFill>
              </a:rPr>
              <a:t> de </a:t>
            </a:r>
            <a:r>
              <a:rPr lang="en-US" sz="9600" dirty="0" err="1">
                <a:solidFill>
                  <a:srgbClr val="FF0000"/>
                </a:solidFill>
              </a:rPr>
              <a:t>lui</a:t>
            </a:r>
            <a:r>
              <a:rPr lang="en-US" sz="9600" dirty="0">
                <a:solidFill>
                  <a:srgbClr val="FF0000"/>
                </a:solidFill>
              </a:rPr>
              <a:t>.  </a:t>
            </a:r>
            <a:r>
              <a:rPr lang="en-US" sz="9600" dirty="0" err="1">
                <a:solidFill>
                  <a:srgbClr val="FF0000"/>
                </a:solidFill>
              </a:rPr>
              <a:t>C’est</a:t>
            </a:r>
            <a:r>
              <a:rPr lang="en-US" sz="9600" dirty="0">
                <a:solidFill>
                  <a:srgbClr val="FF0000"/>
                </a:solidFill>
              </a:rPr>
              <a:t> </a:t>
            </a:r>
            <a:r>
              <a:rPr lang="en-US" sz="9600" dirty="0" err="1">
                <a:solidFill>
                  <a:srgbClr val="FF0000"/>
                </a:solidFill>
              </a:rPr>
              <a:t>lui</a:t>
            </a:r>
            <a:r>
              <a:rPr lang="en-US" sz="9600" dirty="0">
                <a:solidFill>
                  <a:srgbClr val="FF0000"/>
                </a:solidFill>
              </a:rPr>
              <a:t> qui </a:t>
            </a:r>
            <a:r>
              <a:rPr lang="en-US" sz="9600" dirty="0" err="1">
                <a:solidFill>
                  <a:srgbClr val="FF0000"/>
                </a:solidFill>
              </a:rPr>
              <a:t>déclenche</a:t>
            </a:r>
            <a:r>
              <a:rPr lang="en-US" sz="9600" dirty="0">
                <a:solidFill>
                  <a:srgbClr val="FF0000"/>
                </a:solidFill>
              </a:rPr>
              <a:t> les actions et il </a:t>
            </a:r>
            <a:r>
              <a:rPr lang="en-US" sz="9600" dirty="0" err="1">
                <a:solidFill>
                  <a:srgbClr val="FF0000"/>
                </a:solidFill>
              </a:rPr>
              <a:t>est</a:t>
            </a:r>
            <a:r>
              <a:rPr lang="en-US" sz="9600" dirty="0">
                <a:solidFill>
                  <a:srgbClr val="FF0000"/>
                </a:solidFill>
              </a:rPr>
              <a:t> </a:t>
            </a:r>
            <a:r>
              <a:rPr lang="en-US" sz="9600" dirty="0" err="1">
                <a:solidFill>
                  <a:srgbClr val="FF0000"/>
                </a:solidFill>
              </a:rPr>
              <a:t>présent</a:t>
            </a:r>
            <a:r>
              <a:rPr lang="en-US" sz="9600" dirty="0">
                <a:solidFill>
                  <a:srgbClr val="FF0000"/>
                </a:solidFill>
              </a:rPr>
              <a:t> du début </a:t>
            </a:r>
            <a:r>
              <a:rPr lang="en-US" sz="9600" dirty="0" err="1">
                <a:solidFill>
                  <a:srgbClr val="FF0000"/>
                </a:solidFill>
              </a:rPr>
              <a:t>jusqu’à</a:t>
            </a:r>
            <a:r>
              <a:rPr lang="en-US" sz="9600" dirty="0">
                <a:solidFill>
                  <a:srgbClr val="FF0000"/>
                </a:solidFill>
              </a:rPr>
              <a:t> la fin du </a:t>
            </a:r>
            <a:r>
              <a:rPr lang="en-US" sz="9600" dirty="0" err="1">
                <a:solidFill>
                  <a:srgbClr val="FF0000"/>
                </a:solidFill>
              </a:rPr>
              <a:t>texte</a:t>
            </a:r>
            <a:r>
              <a:rPr lang="en-US" sz="9600" dirty="0">
                <a:solidFill>
                  <a:srgbClr val="FF0000"/>
                </a:solidFill>
              </a:rPr>
              <a:t>.</a:t>
            </a:r>
          </a:p>
          <a:p>
            <a:pPr algn="l"/>
            <a:r>
              <a:rPr lang="en-US" sz="9600" dirty="0"/>
              <a:t>N.3 </a:t>
            </a:r>
            <a:r>
              <a:rPr lang="en-US" sz="9600" dirty="0" err="1">
                <a:solidFill>
                  <a:srgbClr val="FF0000"/>
                </a:solidFill>
              </a:rPr>
              <a:t>Djeha</a:t>
            </a:r>
            <a:r>
              <a:rPr lang="en-US" sz="9600" dirty="0">
                <a:solidFill>
                  <a:srgbClr val="FF0000"/>
                </a:solidFill>
              </a:rPr>
              <a:t> </a:t>
            </a:r>
            <a:r>
              <a:rPr lang="en-US" sz="9600" dirty="0" err="1">
                <a:solidFill>
                  <a:srgbClr val="FF0000"/>
                </a:solidFill>
              </a:rPr>
              <a:t>décide</a:t>
            </a:r>
            <a:r>
              <a:rPr lang="en-US" sz="9600" dirty="0">
                <a:solidFill>
                  <a:srgbClr val="FF0000"/>
                </a:solidFill>
              </a:rPr>
              <a:t> de se </a:t>
            </a:r>
            <a:r>
              <a:rPr lang="en-US" sz="9600" dirty="0" err="1">
                <a:solidFill>
                  <a:srgbClr val="FF0000"/>
                </a:solidFill>
              </a:rPr>
              <a:t>venger</a:t>
            </a:r>
            <a:r>
              <a:rPr lang="en-US" sz="9600" dirty="0">
                <a:solidFill>
                  <a:srgbClr val="FF0000"/>
                </a:solidFill>
              </a:rPr>
              <a:t> du </a:t>
            </a:r>
            <a:r>
              <a:rPr lang="en-US" sz="9600" dirty="0" err="1">
                <a:solidFill>
                  <a:srgbClr val="FF0000"/>
                </a:solidFill>
              </a:rPr>
              <a:t>tailleur</a:t>
            </a:r>
            <a:r>
              <a:rPr lang="en-US" sz="9600" dirty="0">
                <a:solidFill>
                  <a:srgbClr val="FF0000"/>
                </a:solidFill>
              </a:rPr>
              <a:t>, car à </a:t>
            </a:r>
            <a:r>
              <a:rPr lang="en-US" sz="9600" dirty="0" err="1">
                <a:solidFill>
                  <a:srgbClr val="FF0000"/>
                </a:solidFill>
              </a:rPr>
              <a:t>chaque</a:t>
            </a:r>
            <a:r>
              <a:rPr lang="en-US" sz="9600" dirty="0">
                <a:solidFill>
                  <a:srgbClr val="FF0000"/>
                </a:solidFill>
              </a:rPr>
              <a:t> </a:t>
            </a:r>
            <a:r>
              <a:rPr lang="en-US" sz="9600" dirty="0" err="1">
                <a:solidFill>
                  <a:srgbClr val="FF0000"/>
                </a:solidFill>
              </a:rPr>
              <a:t>fois</a:t>
            </a:r>
            <a:r>
              <a:rPr lang="en-US" sz="9600" dirty="0">
                <a:solidFill>
                  <a:srgbClr val="FF0000"/>
                </a:solidFill>
              </a:rPr>
              <a:t> il </a:t>
            </a:r>
            <a:r>
              <a:rPr lang="en-US" sz="9600" dirty="0" err="1">
                <a:solidFill>
                  <a:srgbClr val="FF0000"/>
                </a:solidFill>
              </a:rPr>
              <a:t>lui</a:t>
            </a:r>
            <a:r>
              <a:rPr lang="en-US" sz="9600" dirty="0">
                <a:solidFill>
                  <a:srgbClr val="FF0000"/>
                </a:solidFill>
              </a:rPr>
              <a:t> </a:t>
            </a:r>
            <a:r>
              <a:rPr lang="en-US" sz="9600" dirty="0" err="1">
                <a:solidFill>
                  <a:srgbClr val="FF0000"/>
                </a:solidFill>
              </a:rPr>
              <a:t>mangeait</a:t>
            </a:r>
            <a:r>
              <a:rPr lang="en-US" sz="9600" dirty="0">
                <a:solidFill>
                  <a:srgbClr val="FF0000"/>
                </a:solidFill>
              </a:rPr>
              <a:t> </a:t>
            </a:r>
            <a:r>
              <a:rPr lang="en-US" sz="9600" dirty="0" err="1">
                <a:solidFill>
                  <a:srgbClr val="FF0000"/>
                </a:solidFill>
              </a:rPr>
              <a:t>sa</a:t>
            </a:r>
            <a:r>
              <a:rPr lang="en-US" sz="9600" dirty="0">
                <a:solidFill>
                  <a:srgbClr val="FF0000"/>
                </a:solidFill>
              </a:rPr>
              <a:t> part de </a:t>
            </a:r>
            <a:r>
              <a:rPr lang="en-US" sz="9600" dirty="0" err="1">
                <a:solidFill>
                  <a:srgbClr val="FF0000"/>
                </a:solidFill>
              </a:rPr>
              <a:t>pâtisseries</a:t>
            </a:r>
            <a:r>
              <a:rPr lang="en-US" sz="9600" dirty="0">
                <a:solidFill>
                  <a:srgbClr val="FF0000"/>
                </a:solidFill>
              </a:rPr>
              <a:t> </a:t>
            </a:r>
            <a:r>
              <a:rPr lang="en-US" sz="9600" dirty="0" err="1">
                <a:solidFill>
                  <a:srgbClr val="FF0000"/>
                </a:solidFill>
              </a:rPr>
              <a:t>offerte</a:t>
            </a:r>
            <a:r>
              <a:rPr lang="en-US" sz="9600" dirty="0">
                <a:solidFill>
                  <a:srgbClr val="FF0000"/>
                </a:solidFill>
              </a:rPr>
              <a:t> par les clients sous </a:t>
            </a:r>
            <a:r>
              <a:rPr lang="en-US" sz="9600" dirty="0" err="1">
                <a:solidFill>
                  <a:srgbClr val="FF0000"/>
                </a:solidFill>
              </a:rPr>
              <a:t>prétexte</a:t>
            </a:r>
            <a:r>
              <a:rPr lang="en-US" sz="9600" dirty="0">
                <a:solidFill>
                  <a:srgbClr val="FF0000"/>
                </a:solidFill>
              </a:rPr>
              <a:t> que </a:t>
            </a:r>
            <a:r>
              <a:rPr lang="en-US" sz="9600" dirty="0" err="1">
                <a:solidFill>
                  <a:srgbClr val="FF0000"/>
                </a:solidFill>
              </a:rPr>
              <a:t>l’apprenti</a:t>
            </a:r>
            <a:r>
              <a:rPr lang="en-US" sz="9600" dirty="0">
                <a:solidFill>
                  <a:srgbClr val="FF0000"/>
                </a:solidFill>
              </a:rPr>
              <a:t> </a:t>
            </a:r>
            <a:r>
              <a:rPr lang="en-US" sz="9600" dirty="0" err="1">
                <a:solidFill>
                  <a:srgbClr val="FF0000"/>
                </a:solidFill>
              </a:rPr>
              <a:t>n’aimait</a:t>
            </a:r>
            <a:r>
              <a:rPr lang="en-US" sz="9600" dirty="0">
                <a:solidFill>
                  <a:srgbClr val="FF0000"/>
                </a:solidFill>
              </a:rPr>
              <a:t> pas les </a:t>
            </a:r>
            <a:r>
              <a:rPr lang="en-US" sz="9600" dirty="0" err="1">
                <a:solidFill>
                  <a:srgbClr val="FF0000"/>
                </a:solidFill>
              </a:rPr>
              <a:t>pâtisseries</a:t>
            </a:r>
            <a:r>
              <a:rPr lang="en-US" sz="9600" dirty="0">
                <a:solidFill>
                  <a:srgbClr val="FF0000"/>
                </a:solidFill>
              </a:rPr>
              <a:t> pour </a:t>
            </a:r>
            <a:r>
              <a:rPr lang="en-US" sz="9600" dirty="0" err="1">
                <a:solidFill>
                  <a:srgbClr val="FF0000"/>
                </a:solidFill>
              </a:rPr>
              <a:t>en</a:t>
            </a:r>
            <a:r>
              <a:rPr lang="en-US" sz="9600" dirty="0">
                <a:solidFill>
                  <a:srgbClr val="FF0000"/>
                </a:solidFill>
              </a:rPr>
              <a:t> profiter..</a:t>
            </a:r>
          </a:p>
          <a:p>
            <a:pPr algn="l"/>
            <a:r>
              <a:rPr lang="en-US" sz="9600" dirty="0"/>
              <a:t>N.4 </a:t>
            </a:r>
            <a:r>
              <a:rPr lang="en-US" sz="9600" dirty="0">
                <a:solidFill>
                  <a:srgbClr val="FF0000"/>
                </a:solidFill>
              </a:rPr>
              <a:t>Il </a:t>
            </a:r>
            <a:r>
              <a:rPr lang="en-US" sz="9600" dirty="0" err="1">
                <a:solidFill>
                  <a:srgbClr val="FF0000"/>
                </a:solidFill>
              </a:rPr>
              <a:t>dit</a:t>
            </a:r>
            <a:r>
              <a:rPr lang="en-US" sz="9600" dirty="0">
                <a:solidFill>
                  <a:srgbClr val="FF0000"/>
                </a:solidFill>
              </a:rPr>
              <a:t> aux clients que son maître </a:t>
            </a:r>
            <a:r>
              <a:rPr lang="en-US" sz="9600" dirty="0" err="1">
                <a:solidFill>
                  <a:srgbClr val="FF0000"/>
                </a:solidFill>
              </a:rPr>
              <a:t>est</a:t>
            </a:r>
            <a:r>
              <a:rPr lang="en-US" sz="9600" dirty="0">
                <a:solidFill>
                  <a:srgbClr val="FF0000"/>
                </a:solidFill>
              </a:rPr>
              <a:t> </a:t>
            </a:r>
            <a:r>
              <a:rPr lang="en-US" sz="9600" dirty="0" err="1">
                <a:solidFill>
                  <a:srgbClr val="FF0000"/>
                </a:solidFill>
              </a:rPr>
              <a:t>atteint</a:t>
            </a:r>
            <a:r>
              <a:rPr lang="en-US" sz="9600" dirty="0">
                <a:solidFill>
                  <a:srgbClr val="FF0000"/>
                </a:solidFill>
              </a:rPr>
              <a:t>, de temps </a:t>
            </a:r>
            <a:r>
              <a:rPr lang="en-US" sz="9600" dirty="0" err="1">
                <a:solidFill>
                  <a:srgbClr val="FF0000"/>
                </a:solidFill>
              </a:rPr>
              <a:t>en</a:t>
            </a:r>
            <a:r>
              <a:rPr lang="en-US" sz="9600" dirty="0">
                <a:solidFill>
                  <a:srgbClr val="FF0000"/>
                </a:solidFill>
              </a:rPr>
              <a:t> temps, “de </a:t>
            </a:r>
            <a:r>
              <a:rPr lang="en-US" sz="9600" dirty="0" err="1">
                <a:solidFill>
                  <a:srgbClr val="FF0000"/>
                </a:solidFill>
              </a:rPr>
              <a:t>courtes</a:t>
            </a:r>
            <a:r>
              <a:rPr lang="en-US" sz="9600" dirty="0">
                <a:solidFill>
                  <a:srgbClr val="FF0000"/>
                </a:solidFill>
              </a:rPr>
              <a:t> crises de folie”.</a:t>
            </a:r>
          </a:p>
          <a:p>
            <a:pPr algn="l"/>
            <a:r>
              <a:rPr lang="en-US" sz="9600" dirty="0"/>
              <a:t>N.5 </a:t>
            </a:r>
            <a:r>
              <a:rPr lang="en-US" sz="9600" dirty="0">
                <a:solidFill>
                  <a:srgbClr val="FF0000"/>
                </a:solidFill>
              </a:rPr>
              <a:t>a- Mon maître…..de le </a:t>
            </a:r>
            <a:r>
              <a:rPr lang="en-US" sz="9600" dirty="0" err="1">
                <a:solidFill>
                  <a:srgbClr val="FF0000"/>
                </a:solidFill>
              </a:rPr>
              <a:t>frapper</a:t>
            </a:r>
            <a:endParaRPr lang="en-US" sz="9600" dirty="0">
              <a:solidFill>
                <a:srgbClr val="FF0000"/>
              </a:solidFill>
            </a:endParaRPr>
          </a:p>
          <a:p>
            <a:pPr algn="l"/>
            <a:r>
              <a:rPr lang="en-US" sz="9600" dirty="0">
                <a:solidFill>
                  <a:srgbClr val="FF0000"/>
                </a:solidFill>
              </a:rPr>
              <a:t>       b-Ce passage </a:t>
            </a:r>
            <a:r>
              <a:rPr lang="en-US" sz="9600" dirty="0" err="1">
                <a:solidFill>
                  <a:srgbClr val="FF0000"/>
                </a:solidFill>
              </a:rPr>
              <a:t>est</a:t>
            </a:r>
            <a:r>
              <a:rPr lang="en-US" sz="9600" dirty="0">
                <a:solidFill>
                  <a:srgbClr val="FF0000"/>
                </a:solidFill>
              </a:rPr>
              <a:t> </a:t>
            </a:r>
            <a:r>
              <a:rPr lang="en-US" sz="9600" dirty="0" err="1">
                <a:solidFill>
                  <a:srgbClr val="FF0000"/>
                </a:solidFill>
              </a:rPr>
              <a:t>raconté</a:t>
            </a:r>
            <a:r>
              <a:rPr lang="en-US" sz="9600" dirty="0">
                <a:solidFill>
                  <a:srgbClr val="FF0000"/>
                </a:solidFill>
              </a:rPr>
              <a:t> au </a:t>
            </a:r>
            <a:r>
              <a:rPr lang="en-US" sz="9600" dirty="0" err="1">
                <a:solidFill>
                  <a:srgbClr val="FF0000"/>
                </a:solidFill>
              </a:rPr>
              <a:t>discours</a:t>
            </a:r>
            <a:r>
              <a:rPr lang="en-US" sz="9600" dirty="0">
                <a:solidFill>
                  <a:srgbClr val="FF0000"/>
                </a:solidFill>
              </a:rPr>
              <a:t> direct:</a:t>
            </a:r>
          </a:p>
          <a:p>
            <a:pPr algn="l"/>
            <a:r>
              <a:rPr lang="en-US" sz="9600" dirty="0">
                <a:solidFill>
                  <a:srgbClr val="FF0000"/>
                </a:solidFill>
              </a:rPr>
              <a:t>Le </a:t>
            </a:r>
            <a:r>
              <a:rPr lang="en-US" sz="9600" dirty="0" err="1">
                <a:solidFill>
                  <a:srgbClr val="FF0000"/>
                </a:solidFill>
              </a:rPr>
              <a:t>tiret</a:t>
            </a:r>
            <a:r>
              <a:rPr lang="en-US" sz="9600" dirty="0">
                <a:solidFill>
                  <a:srgbClr val="FF0000"/>
                </a:solidFill>
              </a:rPr>
              <a:t> </a:t>
            </a:r>
          </a:p>
          <a:p>
            <a:pPr algn="l"/>
            <a:r>
              <a:rPr lang="en-US" sz="9600" dirty="0">
                <a:solidFill>
                  <a:srgbClr val="FF0000"/>
                </a:solidFill>
              </a:rPr>
              <a:t>Le </a:t>
            </a:r>
            <a:r>
              <a:rPr lang="en-US" sz="9600" dirty="0" err="1">
                <a:solidFill>
                  <a:srgbClr val="FF0000"/>
                </a:solidFill>
              </a:rPr>
              <a:t>présent</a:t>
            </a:r>
            <a:r>
              <a:rPr lang="en-US" sz="9600" dirty="0">
                <a:solidFill>
                  <a:srgbClr val="FF0000"/>
                </a:solidFill>
              </a:rPr>
              <a:t> de </a:t>
            </a:r>
            <a:r>
              <a:rPr lang="en-US" sz="9600" dirty="0" err="1">
                <a:solidFill>
                  <a:srgbClr val="FF0000"/>
                </a:solidFill>
              </a:rPr>
              <a:t>l’énonciation</a:t>
            </a:r>
            <a:r>
              <a:rPr lang="en-US" sz="9600" dirty="0">
                <a:solidFill>
                  <a:srgbClr val="FF0000"/>
                </a:solidFill>
              </a:rPr>
              <a:t>.</a:t>
            </a:r>
          </a:p>
          <a:p>
            <a:pPr algn="l"/>
            <a:r>
              <a:rPr lang="en-US" sz="9600" dirty="0">
                <a:solidFill>
                  <a:srgbClr val="FF0000"/>
                </a:solidFill>
              </a:rPr>
              <a:t>Le </a:t>
            </a:r>
            <a:r>
              <a:rPr lang="en-US" sz="9600" dirty="0" err="1">
                <a:solidFill>
                  <a:srgbClr val="FF0000"/>
                </a:solidFill>
              </a:rPr>
              <a:t>verbe</a:t>
            </a:r>
            <a:r>
              <a:rPr lang="en-US" sz="9600" dirty="0">
                <a:solidFill>
                  <a:srgbClr val="FF0000"/>
                </a:solidFill>
              </a:rPr>
              <a:t> </a:t>
            </a:r>
            <a:r>
              <a:rPr lang="en-US" sz="9600" dirty="0" err="1">
                <a:solidFill>
                  <a:srgbClr val="FF0000"/>
                </a:solidFill>
              </a:rPr>
              <a:t>introducteur</a:t>
            </a:r>
            <a:r>
              <a:rPr lang="en-US" sz="9600" dirty="0">
                <a:solidFill>
                  <a:srgbClr val="FF0000"/>
                </a:solidFill>
              </a:rPr>
              <a:t> de parole.</a:t>
            </a:r>
          </a:p>
          <a:p>
            <a:pPr algn="l"/>
            <a:r>
              <a:rPr lang="en-US" sz="9600" dirty="0">
                <a:solidFill>
                  <a:srgbClr val="FF0000"/>
                </a:solidFill>
              </a:rPr>
              <a:t>Les guillemets .</a:t>
            </a:r>
          </a:p>
          <a:p>
            <a:pPr algn="l"/>
            <a:r>
              <a:rPr lang="en-US" sz="9600" dirty="0">
                <a:solidFill>
                  <a:srgbClr val="FF0000"/>
                </a:solidFill>
              </a:rPr>
              <a:t>C- Ce passage </a:t>
            </a:r>
            <a:r>
              <a:rPr lang="en-US" sz="9600" dirty="0" err="1">
                <a:solidFill>
                  <a:srgbClr val="FF0000"/>
                </a:solidFill>
              </a:rPr>
              <a:t>est</a:t>
            </a:r>
            <a:r>
              <a:rPr lang="en-US" sz="9600" dirty="0">
                <a:solidFill>
                  <a:srgbClr val="FF0000"/>
                </a:solidFill>
              </a:rPr>
              <a:t> long car </a:t>
            </a:r>
            <a:r>
              <a:rPr lang="en-US" sz="9600" dirty="0" err="1">
                <a:solidFill>
                  <a:srgbClr val="FF0000"/>
                </a:solidFill>
              </a:rPr>
              <a:t>Djeha</a:t>
            </a:r>
            <a:r>
              <a:rPr lang="en-US" sz="9600" dirty="0">
                <a:solidFill>
                  <a:srgbClr val="FF0000"/>
                </a:solidFill>
              </a:rPr>
              <a:t> </a:t>
            </a:r>
            <a:r>
              <a:rPr lang="en-US" sz="9600" dirty="0" err="1">
                <a:solidFill>
                  <a:srgbClr val="FF0000"/>
                </a:solidFill>
              </a:rPr>
              <a:t>explique</a:t>
            </a:r>
            <a:r>
              <a:rPr lang="en-US" sz="9600" dirty="0">
                <a:solidFill>
                  <a:srgbClr val="FF0000"/>
                </a:solidFill>
              </a:rPr>
              <a:t> aux clients comment son maître se </a:t>
            </a:r>
            <a:r>
              <a:rPr lang="en-US" sz="9600" dirty="0" err="1">
                <a:solidFill>
                  <a:srgbClr val="FF0000"/>
                </a:solidFill>
              </a:rPr>
              <a:t>comporte</a:t>
            </a:r>
            <a:r>
              <a:rPr lang="en-US" sz="9600" dirty="0">
                <a:solidFill>
                  <a:srgbClr val="FF0000"/>
                </a:solidFill>
              </a:rPr>
              <a:t> </a:t>
            </a:r>
            <a:r>
              <a:rPr lang="en-US" sz="9600" dirty="0" err="1">
                <a:solidFill>
                  <a:srgbClr val="FF0000"/>
                </a:solidFill>
              </a:rPr>
              <a:t>lors</a:t>
            </a:r>
            <a:r>
              <a:rPr lang="en-US" sz="9600" dirty="0">
                <a:solidFill>
                  <a:srgbClr val="FF0000"/>
                </a:solidFill>
              </a:rPr>
              <a:t> </a:t>
            </a:r>
            <a:r>
              <a:rPr lang="en-US" sz="9600" dirty="0" err="1">
                <a:solidFill>
                  <a:srgbClr val="FF0000"/>
                </a:solidFill>
              </a:rPr>
              <a:t>d’une</a:t>
            </a:r>
            <a:r>
              <a:rPr lang="en-US" sz="9600" dirty="0">
                <a:solidFill>
                  <a:srgbClr val="FF0000"/>
                </a:solidFill>
              </a:rPr>
              <a:t> crise de folie.</a:t>
            </a:r>
          </a:p>
          <a:p>
            <a:pPr algn="l"/>
            <a:r>
              <a:rPr lang="en-US" sz="9600" dirty="0"/>
              <a:t> </a:t>
            </a:r>
          </a:p>
          <a:p>
            <a:pPr algn="l"/>
            <a:endParaRPr lang="en-US" dirty="0"/>
          </a:p>
        </p:txBody>
      </p:sp>
    </p:spTree>
    <p:extLst>
      <p:ext uri="{BB962C8B-B14F-4D97-AF65-F5344CB8AC3E}">
        <p14:creationId xmlns:p14="http://schemas.microsoft.com/office/powerpoint/2010/main" val="1050919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3910-1C8A-46AB-B6CB-A5FFB1F5FA74}"/>
              </a:ext>
            </a:extLst>
          </p:cNvPr>
          <p:cNvSpPr>
            <a:spLocks noGrp="1"/>
          </p:cNvSpPr>
          <p:nvPr>
            <p:ph type="ctrTitle"/>
          </p:nvPr>
        </p:nvSpPr>
        <p:spPr>
          <a:xfrm>
            <a:off x="270933" y="868362"/>
            <a:ext cx="9144000" cy="2387600"/>
          </a:xfrm>
        </p:spPr>
        <p:txBody>
          <a:bodyPr>
            <a:normAutofit fontScale="90000"/>
          </a:bodyPr>
          <a:lstStyle/>
          <a:p>
            <a:pPr algn="l"/>
            <a:r>
              <a:rPr lang="en-US" sz="2700" b="1" dirty="0"/>
              <a:t>N.6 </a:t>
            </a:r>
            <a:r>
              <a:rPr lang="en-US" sz="2700" b="1" dirty="0" err="1">
                <a:solidFill>
                  <a:srgbClr val="FF0000"/>
                </a:solidFill>
              </a:rPr>
              <a:t>Oui</a:t>
            </a:r>
            <a:r>
              <a:rPr lang="en-US" sz="2700" b="1" dirty="0">
                <a:solidFill>
                  <a:srgbClr val="FF0000"/>
                </a:solidFill>
              </a:rPr>
              <a:t>, les clients </a:t>
            </a:r>
            <a:r>
              <a:rPr lang="en-US" sz="2700" b="1" dirty="0" err="1">
                <a:solidFill>
                  <a:srgbClr val="FF0000"/>
                </a:solidFill>
              </a:rPr>
              <a:t>croient</a:t>
            </a:r>
            <a:r>
              <a:rPr lang="en-US" sz="2700" b="1" dirty="0">
                <a:solidFill>
                  <a:srgbClr val="FF0000"/>
                </a:solidFill>
              </a:rPr>
              <a:t> que le </a:t>
            </a:r>
            <a:r>
              <a:rPr lang="en-US" sz="2700" b="1" dirty="0" err="1">
                <a:solidFill>
                  <a:srgbClr val="FF0000"/>
                </a:solidFill>
              </a:rPr>
              <a:t>tailleur</a:t>
            </a:r>
            <a:r>
              <a:rPr lang="en-US" sz="2700" b="1" dirty="0">
                <a:solidFill>
                  <a:srgbClr val="FF0000"/>
                </a:solidFill>
              </a:rPr>
              <a:t> </a:t>
            </a:r>
            <a:r>
              <a:rPr lang="en-US" sz="2700" b="1" dirty="0" err="1">
                <a:solidFill>
                  <a:srgbClr val="FF0000"/>
                </a:solidFill>
              </a:rPr>
              <a:t>est</a:t>
            </a:r>
            <a:r>
              <a:rPr lang="en-US" sz="2700" b="1" dirty="0">
                <a:solidFill>
                  <a:srgbClr val="FF0000"/>
                </a:solidFill>
              </a:rPr>
              <a:t> </a:t>
            </a:r>
            <a:r>
              <a:rPr lang="en-US" sz="2700" b="1" dirty="0" err="1">
                <a:solidFill>
                  <a:srgbClr val="FF0000"/>
                </a:solidFill>
              </a:rPr>
              <a:t>fou</a:t>
            </a:r>
            <a:r>
              <a:rPr lang="en-US" sz="2700" b="1" dirty="0">
                <a:solidFill>
                  <a:srgbClr val="FF0000"/>
                </a:solidFill>
              </a:rPr>
              <a:t> car </a:t>
            </a:r>
            <a:r>
              <a:rPr lang="en-US" sz="2700" b="1" dirty="0" err="1">
                <a:solidFill>
                  <a:srgbClr val="FF0000"/>
                </a:solidFill>
              </a:rPr>
              <a:t>ils</a:t>
            </a:r>
            <a:r>
              <a:rPr lang="en-US" sz="2700" b="1" dirty="0">
                <a:solidFill>
                  <a:srgbClr val="FF0000"/>
                </a:solidFill>
              </a:rPr>
              <a:t> le </a:t>
            </a:r>
            <a:r>
              <a:rPr lang="en-US" sz="2700" b="1" dirty="0" err="1">
                <a:solidFill>
                  <a:srgbClr val="FF0000"/>
                </a:solidFill>
              </a:rPr>
              <a:t>voient</a:t>
            </a:r>
            <a:r>
              <a:rPr lang="en-US" sz="2700" b="1" dirty="0">
                <a:solidFill>
                  <a:srgbClr val="FF0000"/>
                </a:solidFill>
              </a:rPr>
              <a:t> se </a:t>
            </a:r>
            <a:r>
              <a:rPr lang="en-US" sz="2700" b="1" dirty="0" err="1">
                <a:solidFill>
                  <a:srgbClr val="FF0000"/>
                </a:solidFill>
              </a:rPr>
              <a:t>comporter</a:t>
            </a:r>
            <a:r>
              <a:rPr lang="en-US" sz="2700" b="1" dirty="0">
                <a:solidFill>
                  <a:srgbClr val="FF0000"/>
                </a:solidFill>
              </a:rPr>
              <a:t> </a:t>
            </a:r>
            <a:r>
              <a:rPr lang="en-US" sz="2700" b="1" dirty="0" err="1">
                <a:solidFill>
                  <a:srgbClr val="FF0000"/>
                </a:solidFill>
              </a:rPr>
              <a:t>comme</a:t>
            </a:r>
            <a:r>
              <a:rPr lang="en-US" sz="2700" b="1" dirty="0">
                <a:solidFill>
                  <a:srgbClr val="FF0000"/>
                </a:solidFill>
              </a:rPr>
              <a:t> </a:t>
            </a:r>
            <a:r>
              <a:rPr lang="en-US" sz="2700" b="1" dirty="0" err="1">
                <a:solidFill>
                  <a:srgbClr val="FF0000"/>
                </a:solidFill>
              </a:rPr>
              <a:t>Djeha</a:t>
            </a:r>
            <a:r>
              <a:rPr lang="en-US" sz="2700" b="1" dirty="0">
                <a:solidFill>
                  <a:srgbClr val="FF0000"/>
                </a:solidFill>
              </a:rPr>
              <a:t> </a:t>
            </a:r>
            <a:r>
              <a:rPr lang="en-US" sz="2700" b="1" dirty="0" err="1">
                <a:solidFill>
                  <a:srgbClr val="FF0000"/>
                </a:solidFill>
              </a:rPr>
              <a:t>l’avait</a:t>
            </a:r>
            <a:r>
              <a:rPr lang="en-US" sz="2700" b="1" dirty="0">
                <a:solidFill>
                  <a:srgbClr val="FF0000"/>
                </a:solidFill>
              </a:rPr>
              <a:t> </a:t>
            </a:r>
            <a:r>
              <a:rPr lang="en-US" sz="2700" b="1" dirty="0" err="1">
                <a:solidFill>
                  <a:srgbClr val="FF0000"/>
                </a:solidFill>
              </a:rPr>
              <a:t>prévu</a:t>
            </a:r>
            <a:r>
              <a:rPr lang="en-US" sz="2700" b="1" dirty="0">
                <a:solidFill>
                  <a:srgbClr val="FF0000"/>
                </a:solidFill>
              </a:rPr>
              <a:t>.</a:t>
            </a:r>
            <a:br>
              <a:rPr lang="en-US" sz="2700" b="1" dirty="0">
                <a:solidFill>
                  <a:srgbClr val="FF0000"/>
                </a:solidFill>
              </a:rPr>
            </a:br>
            <a:br>
              <a:rPr lang="en-US" sz="2700" b="1" dirty="0">
                <a:solidFill>
                  <a:srgbClr val="FF0000"/>
                </a:solidFill>
              </a:rPr>
            </a:br>
            <a:r>
              <a:rPr lang="en-US" sz="2700" b="1" dirty="0"/>
              <a:t>N.7 </a:t>
            </a:r>
            <a:r>
              <a:rPr lang="en-US" sz="2700" b="1" dirty="0">
                <a:solidFill>
                  <a:srgbClr val="FF0000"/>
                </a:solidFill>
              </a:rPr>
              <a:t>Le temps dominant dans le premier </a:t>
            </a:r>
            <a:r>
              <a:rPr lang="en-US" sz="2700" b="1" dirty="0" err="1">
                <a:solidFill>
                  <a:srgbClr val="FF0000"/>
                </a:solidFill>
              </a:rPr>
              <a:t>paragraphe</a:t>
            </a:r>
            <a:r>
              <a:rPr lang="en-US" sz="2700" b="1" dirty="0">
                <a:solidFill>
                  <a:srgbClr val="FF0000"/>
                </a:solidFill>
              </a:rPr>
              <a:t> </a:t>
            </a:r>
            <a:r>
              <a:rPr lang="en-US" sz="2700" b="1" dirty="0" err="1">
                <a:solidFill>
                  <a:srgbClr val="FF0000"/>
                </a:solidFill>
              </a:rPr>
              <a:t>est</a:t>
            </a:r>
            <a:r>
              <a:rPr lang="en-US" sz="2700" b="1" dirty="0">
                <a:solidFill>
                  <a:srgbClr val="FF0000"/>
                </a:solidFill>
              </a:rPr>
              <a:t> </a:t>
            </a:r>
            <a:r>
              <a:rPr lang="en-US" sz="2700" b="1" dirty="0" err="1">
                <a:solidFill>
                  <a:srgbClr val="FF0000"/>
                </a:solidFill>
              </a:rPr>
              <a:t>l’imparfait</a:t>
            </a:r>
            <a:r>
              <a:rPr lang="en-US" sz="2700" b="1" dirty="0">
                <a:solidFill>
                  <a:srgbClr val="FF0000"/>
                </a:solidFill>
              </a:rPr>
              <a:t> car il </a:t>
            </a:r>
            <a:r>
              <a:rPr lang="en-US" sz="2700" b="1" dirty="0" err="1">
                <a:solidFill>
                  <a:srgbClr val="FF0000"/>
                </a:solidFill>
              </a:rPr>
              <a:t>exprime</a:t>
            </a:r>
            <a:r>
              <a:rPr lang="en-US" sz="2700" b="1" dirty="0">
                <a:solidFill>
                  <a:srgbClr val="FF0000"/>
                </a:solidFill>
              </a:rPr>
              <a:t> des </a:t>
            </a:r>
            <a:r>
              <a:rPr lang="en-US" sz="2700" b="1" dirty="0" err="1">
                <a:solidFill>
                  <a:srgbClr val="FF0000"/>
                </a:solidFill>
              </a:rPr>
              <a:t>activités</a:t>
            </a:r>
            <a:r>
              <a:rPr lang="en-US" sz="2700" b="1" dirty="0">
                <a:solidFill>
                  <a:srgbClr val="FF0000"/>
                </a:solidFill>
              </a:rPr>
              <a:t> </a:t>
            </a:r>
            <a:r>
              <a:rPr lang="en-US" sz="2700" b="1" dirty="0" err="1">
                <a:solidFill>
                  <a:srgbClr val="FF0000"/>
                </a:solidFill>
              </a:rPr>
              <a:t>habituelles</a:t>
            </a:r>
            <a:r>
              <a:rPr lang="en-US" sz="2700" b="1" dirty="0">
                <a:solidFill>
                  <a:srgbClr val="FF0000"/>
                </a:solidFill>
              </a:rPr>
              <a:t> du </a:t>
            </a:r>
            <a:r>
              <a:rPr lang="en-US" sz="2700" b="1" dirty="0" err="1">
                <a:solidFill>
                  <a:srgbClr val="FF0000"/>
                </a:solidFill>
              </a:rPr>
              <a:t>tailleur</a:t>
            </a:r>
            <a:r>
              <a:rPr lang="en-US" sz="2700" b="1" dirty="0">
                <a:solidFill>
                  <a:srgbClr val="FF0000"/>
                </a:solidFill>
              </a:rPr>
              <a:t> et de </a:t>
            </a:r>
            <a:r>
              <a:rPr lang="en-US" sz="2700" b="1" dirty="0" err="1">
                <a:solidFill>
                  <a:srgbClr val="FF0000"/>
                </a:solidFill>
              </a:rPr>
              <a:t>l’apprenti</a:t>
            </a:r>
            <a:r>
              <a:rPr lang="en-US" sz="2700" b="1" dirty="0">
                <a:solidFill>
                  <a:srgbClr val="FF0000"/>
                </a:solidFill>
              </a:rPr>
              <a:t> dans la situation </a:t>
            </a:r>
            <a:r>
              <a:rPr lang="en-US" sz="2700" b="1" dirty="0" err="1">
                <a:solidFill>
                  <a:srgbClr val="FF0000"/>
                </a:solidFill>
              </a:rPr>
              <a:t>initiale</a:t>
            </a:r>
            <a:r>
              <a:rPr lang="en-US" sz="2700" b="1" dirty="0">
                <a:solidFill>
                  <a:srgbClr val="FF0000"/>
                </a:solidFill>
              </a:rPr>
              <a:t> du </a:t>
            </a:r>
            <a:r>
              <a:rPr lang="en-US" sz="2700" b="1" dirty="0" err="1">
                <a:solidFill>
                  <a:srgbClr val="FF0000"/>
                </a:solidFill>
              </a:rPr>
              <a:t>récit</a:t>
            </a:r>
            <a:r>
              <a:rPr lang="en-US" sz="2700" b="1" dirty="0">
                <a:solidFill>
                  <a:srgbClr val="FF0000"/>
                </a:solidFill>
              </a:rPr>
              <a:t>.</a:t>
            </a:r>
            <a:br>
              <a:rPr lang="en-US" sz="2700" b="1" dirty="0">
                <a:solidFill>
                  <a:srgbClr val="FF0000"/>
                </a:solidFill>
              </a:rPr>
            </a:br>
            <a:br>
              <a:rPr lang="en-US" sz="2700" b="1" dirty="0">
                <a:solidFill>
                  <a:srgbClr val="FF0000"/>
                </a:solidFill>
              </a:rPr>
            </a:br>
            <a:r>
              <a:rPr lang="en-US" sz="2700" b="1" dirty="0"/>
              <a:t>N.8 </a:t>
            </a:r>
            <a:r>
              <a:rPr lang="en-US" sz="2700" b="1" dirty="0">
                <a:solidFill>
                  <a:srgbClr val="FF0000"/>
                </a:solidFill>
              </a:rPr>
              <a:t>Le passé simple </a:t>
            </a:r>
            <a:r>
              <a:rPr lang="en-US" sz="2700" b="1" dirty="0" err="1">
                <a:solidFill>
                  <a:srgbClr val="FF0000"/>
                </a:solidFill>
              </a:rPr>
              <a:t>est</a:t>
            </a:r>
            <a:r>
              <a:rPr lang="en-US" sz="2700" b="1" dirty="0">
                <a:solidFill>
                  <a:srgbClr val="FF0000"/>
                </a:solidFill>
              </a:rPr>
              <a:t> le temps dominant dans le </a:t>
            </a:r>
            <a:r>
              <a:rPr lang="en-US" sz="2700" b="1" dirty="0" err="1">
                <a:solidFill>
                  <a:srgbClr val="FF0000"/>
                </a:solidFill>
              </a:rPr>
              <a:t>deuxième</a:t>
            </a:r>
            <a:r>
              <a:rPr lang="en-US" sz="2700" b="1" dirty="0">
                <a:solidFill>
                  <a:srgbClr val="FF0000"/>
                </a:solidFill>
              </a:rPr>
              <a:t> </a:t>
            </a:r>
            <a:r>
              <a:rPr lang="en-US" sz="2700" b="1" dirty="0" err="1">
                <a:solidFill>
                  <a:srgbClr val="FF0000"/>
                </a:solidFill>
              </a:rPr>
              <a:t>paragraphe</a:t>
            </a:r>
            <a:r>
              <a:rPr lang="en-US" sz="2700" b="1" dirty="0">
                <a:solidFill>
                  <a:srgbClr val="FF0000"/>
                </a:solidFill>
              </a:rPr>
              <a:t> car il </a:t>
            </a:r>
            <a:r>
              <a:rPr lang="en-US" sz="2700" b="1" dirty="0" err="1">
                <a:solidFill>
                  <a:srgbClr val="FF0000"/>
                </a:solidFill>
              </a:rPr>
              <a:t>introduit</a:t>
            </a:r>
            <a:r>
              <a:rPr lang="en-US" sz="2700" b="1" dirty="0">
                <a:solidFill>
                  <a:srgbClr val="FF0000"/>
                </a:solidFill>
              </a:rPr>
              <a:t> </a:t>
            </a:r>
            <a:r>
              <a:rPr lang="en-US" sz="2700" b="1" dirty="0" err="1">
                <a:solidFill>
                  <a:srgbClr val="FF0000"/>
                </a:solidFill>
              </a:rPr>
              <a:t>l’élément</a:t>
            </a:r>
            <a:r>
              <a:rPr lang="en-US" sz="2700" b="1" dirty="0">
                <a:solidFill>
                  <a:srgbClr val="FF0000"/>
                </a:solidFill>
              </a:rPr>
              <a:t> </a:t>
            </a:r>
            <a:r>
              <a:rPr lang="en-US" sz="2700" b="1" dirty="0" err="1">
                <a:solidFill>
                  <a:srgbClr val="FF0000"/>
                </a:solidFill>
              </a:rPr>
              <a:t>modificateur</a:t>
            </a:r>
            <a:r>
              <a:rPr lang="en-US" sz="2400" dirty="0">
                <a:solidFill>
                  <a:srgbClr val="FF0000"/>
                </a:solidFill>
              </a:rPr>
              <a:t>.</a:t>
            </a:r>
          </a:p>
        </p:txBody>
      </p:sp>
      <p:sp>
        <p:nvSpPr>
          <p:cNvPr id="3" name="Subtitle 2">
            <a:extLst>
              <a:ext uri="{FF2B5EF4-FFF2-40B4-BE49-F238E27FC236}">
                <a16:creationId xmlns:a16="http://schemas.microsoft.com/office/drawing/2014/main" id="{C95B1D0B-D82E-4211-BD8E-0487635E123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31921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275</Words>
  <Application>Microsoft Office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Les pâtisseries Livre p.68-69 corrigé (Au Coeur du texte) </vt:lpstr>
      <vt:lpstr>N.6 Oui, les clients croient que le tailleur est fou car ils le voient se comporter comme Djeha l’avait prévu.  N.7 Le temps dominant dans le premier paragraphe est l’imparfait car il exprime des activités habituelles du tailleur et de l’apprenti dans la situation initiale du récit.  N.8 Le passé simple est le temps dominant dans le deuxième paragraphe car il introduit l’élément modificateur.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patisseries Livre p.68-69 corrigé (Au Coeur du texte) </dc:title>
  <dc:creator>Ghorayeb</dc:creator>
  <cp:lastModifiedBy>Ghorayeb</cp:lastModifiedBy>
  <cp:revision>3</cp:revision>
  <dcterms:created xsi:type="dcterms:W3CDTF">2022-03-02T18:20:18Z</dcterms:created>
  <dcterms:modified xsi:type="dcterms:W3CDTF">2022-03-27T13:35:09Z</dcterms:modified>
</cp:coreProperties>
</file>